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7" r:id="rId6"/>
    <p:sldId id="265" r:id="rId7"/>
    <p:sldId id="266" r:id="rId8"/>
    <p:sldId id="260" r:id="rId9"/>
    <p:sldId id="262" r:id="rId10"/>
    <p:sldId id="268" r:id="rId11"/>
    <p:sldId id="263" r:id="rId12"/>
    <p:sldId id="264" r:id="rId13"/>
  </p:sldIdLst>
  <p:sldSz cx="14630400" cy="8229600"/>
  <p:notesSz cx="8229600" cy="14630400"/>
  <p:embeddedFontLst>
    <p:embeddedFont>
      <p:font typeface="DM Sans Semi Bold" panose="020B0604020202020204" charset="-18"/>
      <p:regular r:id="rId15"/>
    </p:embeddedFont>
    <p:embeddedFont>
      <p:font typeface="Inter Medium" panose="020B0604020202020204" charset="0"/>
      <p:regular r:id="rId16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ika Nawojska" initials="MN" lastIdx="1" clrIdx="0">
    <p:extLst>
      <p:ext uri="{19B8F6BF-5375-455C-9EA6-DF929625EA0E}">
        <p15:presenceInfo xmlns:p15="http://schemas.microsoft.com/office/powerpoint/2012/main" userId="16a78f095a463a1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73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16278" y="111494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Nasza miejscowość — SOŁECTWO NIEBORÓW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809913"/>
            <a:ext cx="7676971" cy="1710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Prezentacja sylwetki pana </a:t>
            </a:r>
            <a:r>
              <a:rPr lang="en-US" sz="20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Jacka Barana </a:t>
            </a:r>
            <a:r>
              <a:rPr lang="en-US" sz="2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— inicjatora, społecznego działacza i gospodarza, który przez dekady kształtował życie lokalnej społeczności.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280190" y="5452467"/>
            <a:ext cx="4955977" cy="426244"/>
          </a:xfrm>
          <a:prstGeom prst="roundRect">
            <a:avLst>
              <a:gd name="adj" fmla="val 6386"/>
            </a:avLst>
          </a:prstGeom>
          <a:solidFill>
            <a:srgbClr val="D4F7EC"/>
          </a:solidFill>
          <a:ln/>
        </p:spPr>
      </p:sp>
      <p:sp>
        <p:nvSpPr>
          <p:cNvPr id="6" name="Text 3"/>
          <p:cNvSpPr/>
          <p:nvPr/>
        </p:nvSpPr>
        <p:spPr>
          <a:xfrm>
            <a:off x="6416278" y="5520452"/>
            <a:ext cx="4683800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WYKONAWCY: WOJCIECH NAWOJSKI, KACPER WILK</a:t>
            </a:r>
            <a:endParaRPr lang="en-US" sz="1400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3510A24-5891-9063-99F5-B284259E90F6}"/>
              </a:ext>
            </a:extLst>
          </p:cNvPr>
          <p:cNvSpPr/>
          <p:nvPr/>
        </p:nvSpPr>
        <p:spPr>
          <a:xfrm>
            <a:off x="12871938" y="7747279"/>
            <a:ext cx="1758462" cy="4782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264205" y="915144"/>
            <a:ext cx="71241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Kim jest Jacek Baran?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682910"/>
            <a:ext cx="8671757" cy="51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71 lat. Mąż, ojciec pięciu córek, dziadek 11 </a:t>
            </a:r>
            <a:r>
              <a:rPr lang="en-US" sz="24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wnucząt</a:t>
            </a:r>
            <a:r>
              <a:rPr lang="en-US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</a:t>
            </a:r>
            <a:endParaRPr lang="pl-PL" sz="240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pl-PL" sz="240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sz="24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Założyciel</a:t>
            </a:r>
            <a:r>
              <a:rPr lang="en-US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i długoletni prezes OSP Nieborów. </a:t>
            </a:r>
            <a:endParaRPr lang="pl-PL" sz="240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pl-PL" sz="240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Radny Gminy Hyżne — 6 kolejnych kadencji (28 lat). </a:t>
            </a:r>
            <a:endParaRPr lang="pl-PL" sz="240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pl-PL" sz="240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sz="24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Przedstawiciel</a:t>
            </a:r>
            <a:r>
              <a:rPr lang="en-US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Gminy w Zgromadzeniu Celowym Związku Gmin Eko-</a:t>
            </a:r>
            <a:r>
              <a:rPr lang="en-US" sz="24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logiczni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</a:t>
            </a:r>
            <a:endParaRPr lang="pl-PL" sz="175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pl-PL" sz="175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pl-PL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Autor „Słownika gwary Nieborowa i okolic” oraz współautor albumu „ Nieborów i jego mieszkańcy w starej fotografii” </a:t>
            </a:r>
            <a:endParaRPr lang="en-US" sz="2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8DAABFA-18E3-9ED9-DD21-7953AEF83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410" y="0"/>
            <a:ext cx="420399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75809" y="1396723"/>
            <a:ext cx="8154591" cy="1286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Korzenie i wspomnienia z dzieciństwa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581501" y="2441749"/>
            <a:ext cx="6930120" cy="3305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Pan Jacek u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rodz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ił się w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Rzeszowie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w 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1955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r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 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Jego rodzice pochodzili 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z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Nieborowa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, do Rzeszowa przeprowadzili się w 1945r, ale wszystkie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wakacje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spędza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w 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domu rodzinnym na wsi. To właśnie czas spędzony w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wiejskiej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chałupie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kształtował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miłość do tradycji: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chleb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z pieca,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proziak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ów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,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pasieni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krów,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zabaw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nad potokiem i opowieści stryja Józefa.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</a:p>
          <a:p>
            <a:pPr marL="0" indent="0" algn="l">
              <a:lnSpc>
                <a:spcPts val="2850"/>
              </a:lnSpc>
              <a:buNone/>
            </a:pPr>
            <a:endParaRPr lang="pl-PL" sz="175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>
              <a:lnSpc>
                <a:spcPts val="2850"/>
              </a:lnSpc>
            </a:pP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Te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doświadczenia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stały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się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motorem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późniejszego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zaangażowania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na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rzecz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odtworzenia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lokalnej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wspólnoty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</a:t>
            </a:r>
            <a:endParaRPr lang="en-US" sz="1750" dirty="0"/>
          </a:p>
          <a:p>
            <a:pPr marL="0" indent="0" algn="l">
              <a:lnSpc>
                <a:spcPts val="2850"/>
              </a:lnSpc>
              <a:buNone/>
            </a:pPr>
            <a:endParaRPr lang="pl-PL" sz="175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 2000 r wraz z żoną i córkami przeprowadził się na stałe do Nieborowa.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8C5EC1E-F3C8-651D-0F3A-550D126E8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72200" cy="822960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66BE41E4-9BF7-893E-71C7-ACBA1787199C}"/>
              </a:ext>
            </a:extLst>
          </p:cNvPr>
          <p:cNvSpPr/>
          <p:nvPr/>
        </p:nvSpPr>
        <p:spPr>
          <a:xfrm>
            <a:off x="12871938" y="7747279"/>
            <a:ext cx="1758462" cy="4782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3530"/>
            <a:ext cx="11897278" cy="1276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8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Utworzenie</a:t>
            </a:r>
            <a:r>
              <a:rPr lang="en-US" sz="48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</a:t>
            </a:r>
            <a:r>
              <a:rPr lang="en-US" sz="48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sołectwa</a:t>
            </a:r>
            <a:r>
              <a:rPr lang="en-US" sz="48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</a:t>
            </a:r>
            <a:r>
              <a:rPr lang="en-US" sz="48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Nieborów</a:t>
            </a:r>
            <a:r>
              <a:rPr lang="en-US" sz="48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(1996)</a:t>
            </a:r>
            <a:endParaRPr lang="en-US" sz="4800" dirty="0"/>
          </a:p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2863780"/>
            <a:ext cx="4984012" cy="406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Zebrał podpisy, przygotował dokumenty i doprowadził do utworzenia samodzielnego sołectwa — odtąd fundusze gminy dzielone są na 7 sołectw.</a:t>
            </a:r>
            <a:endParaRPr lang="en-US" sz="2400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DDEEFDB0-76BC-4404-E557-D44A5EBC0B76}"/>
              </a:ext>
            </a:extLst>
          </p:cNvPr>
          <p:cNvSpPr/>
          <p:nvPr/>
        </p:nvSpPr>
        <p:spPr>
          <a:xfrm>
            <a:off x="12691068" y="7707086"/>
            <a:ext cx="1939332" cy="522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4436FB13-FF66-B7AF-F102-96437645E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303" y="1810431"/>
            <a:ext cx="8128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DE3D9B5-5A13-8439-D672-11F2F478BC3A}"/>
              </a:ext>
            </a:extLst>
          </p:cNvPr>
          <p:cNvSpPr txBox="1"/>
          <p:nvPr/>
        </p:nvSpPr>
        <p:spPr>
          <a:xfrm>
            <a:off x="628021" y="169824"/>
            <a:ext cx="9013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/>
              <a:t>Historia Nieborowa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769DB5B-9BD1-11BA-28D9-35A521013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639910" y="850759"/>
            <a:ext cx="6846275" cy="5134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EAE38EA-1F97-F294-77C9-8EC9CA870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42602">
            <a:off x="206725" y="1968871"/>
            <a:ext cx="7390566" cy="5542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A900289-8EAC-CE1B-E6FA-910D79376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1491">
            <a:off x="7403563" y="3500432"/>
            <a:ext cx="4606288" cy="5124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DCF41BF0-7E60-06E8-94D4-E0EA3B4D4DAF}"/>
              </a:ext>
            </a:extLst>
          </p:cNvPr>
          <p:cNvSpPr/>
          <p:nvPr/>
        </p:nvSpPr>
        <p:spPr>
          <a:xfrm>
            <a:off x="12742223" y="7600208"/>
            <a:ext cx="1888178" cy="6293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bg1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397FA07-5913-FEA6-EDCC-72594C1CE7F2}"/>
              </a:ext>
            </a:extLst>
          </p:cNvPr>
          <p:cNvSpPr txBox="1"/>
          <p:nvPr/>
        </p:nvSpPr>
        <p:spPr>
          <a:xfrm>
            <a:off x="2672861" y="1143893"/>
            <a:ext cx="6465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Szukając danych na temat historii Nieborowa odnalazł dokumenty i mapy potwierdzające istnienie miejscowości w 1703r. 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2A2E532-3174-A660-6883-A99F659A800A}"/>
              </a:ext>
            </a:extLst>
          </p:cNvPr>
          <p:cNvSpPr txBox="1"/>
          <p:nvPr/>
        </p:nvSpPr>
        <p:spPr>
          <a:xfrm>
            <a:off x="205990" y="7690444"/>
            <a:ext cx="6832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Dokumenty pochodzą z Archiwum Diecezjalnego w Przemyślu</a:t>
            </a:r>
          </a:p>
        </p:txBody>
      </p:sp>
    </p:spTree>
    <p:extLst>
      <p:ext uri="{BB962C8B-B14F-4D97-AF65-F5344CB8AC3E}">
        <p14:creationId xmlns:p14="http://schemas.microsoft.com/office/powerpoint/2010/main" val="427321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4C4AE3B-E07D-CABF-62C7-C19876FA513B}"/>
              </a:ext>
            </a:extLst>
          </p:cNvPr>
          <p:cNvSpPr txBox="1"/>
          <p:nvPr/>
        </p:nvSpPr>
        <p:spPr>
          <a:xfrm>
            <a:off x="808892" y="789387"/>
            <a:ext cx="9274628" cy="534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8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Założenie</a:t>
            </a:r>
            <a:r>
              <a:rPr lang="en-US" sz="48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OSP </a:t>
            </a:r>
            <a:r>
              <a:rPr lang="en-US" sz="48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Nieborów</a:t>
            </a:r>
            <a:r>
              <a:rPr lang="en-US" sz="48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 (1997)</a:t>
            </a:r>
            <a:endParaRPr lang="en-US" sz="4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4A4BF81-BEEB-6BCA-E427-6DF72FC95A5A}"/>
              </a:ext>
            </a:extLst>
          </p:cNvPr>
          <p:cNvSpPr txBox="1"/>
          <p:nvPr/>
        </p:nvSpPr>
        <p:spPr>
          <a:xfrm>
            <a:off x="964641" y="3039170"/>
            <a:ext cx="7315200" cy="3255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Po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roku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przygotowań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Sąd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zarejestrował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OSP — </a:t>
            </a:r>
            <a:r>
              <a:rPr lang="pl-PL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Pan 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Jacek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został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pierwszym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prezesem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 </a:t>
            </a:r>
            <a:endParaRPr lang="pl-PL" sz="2800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Straż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działa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na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rzecz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ochrony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życia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kulturalnego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wsi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</a:t>
            </a:r>
            <a:endParaRPr lang="en-US" sz="280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DCBB5B8-48DF-FF86-9A97-6BDB8FF39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8348" y="1426866"/>
            <a:ext cx="5102051" cy="680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4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2B6C007-5F70-4592-176A-E6A9AE5C5A3B}"/>
              </a:ext>
            </a:extLst>
          </p:cNvPr>
          <p:cNvSpPr txBox="1"/>
          <p:nvPr/>
        </p:nvSpPr>
        <p:spPr>
          <a:xfrm>
            <a:off x="1055078" y="1094956"/>
            <a:ext cx="7315200" cy="534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800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Radny z </a:t>
            </a:r>
            <a:r>
              <a:rPr lang="en-US" sz="4800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misją</a:t>
            </a:r>
            <a:endParaRPr lang="en-US" sz="4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9FF2026-7708-76B1-3030-13909DDFFF14}"/>
              </a:ext>
            </a:extLst>
          </p:cNvPr>
          <p:cNvSpPr txBox="1"/>
          <p:nvPr/>
        </p:nvSpPr>
        <p:spPr>
          <a:xfrm>
            <a:off x="6644600" y="648038"/>
            <a:ext cx="7315200" cy="1962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Wybrany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na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radnego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w 1998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roku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—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konsekwentnie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realizował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program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modernizacji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Nieborowa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przez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6 </a:t>
            </a:r>
            <a:r>
              <a:rPr lang="en-US" sz="280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kadencji</a:t>
            </a:r>
            <a:r>
              <a:rPr lang="en-US" sz="28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</a:t>
            </a:r>
            <a:endParaRPr lang="en-US" sz="28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6F0854F-EF02-71A4-D92D-26E9269FF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551" y="2974312"/>
            <a:ext cx="9327392" cy="5251212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F83ABDF1-59EB-5E91-EBC4-D5E5D019E981}"/>
              </a:ext>
            </a:extLst>
          </p:cNvPr>
          <p:cNvSpPr/>
          <p:nvPr/>
        </p:nvSpPr>
        <p:spPr>
          <a:xfrm>
            <a:off x="12871938" y="7747279"/>
            <a:ext cx="1758462" cy="4782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0310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4860" y="797006"/>
            <a:ext cx="6611846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00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Działalność praktyczna — projekty i praca dla gminy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542581" y="2893694"/>
            <a:ext cx="6109428" cy="203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 ramach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inicjatywy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lokalnej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wykonał projekty techniczne dla Gminy Hyżne: instalacje gazowe i centralnego ogrzewania (szkoła, GOK, Klub Strażaka), wykonawstwo 500 m oświetlenia, prace instalacyjne przekazane jako wkład społeczny.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317737" y="5765898"/>
            <a:ext cx="6611845" cy="1326713"/>
          </a:xfrm>
          <a:prstGeom prst="roundRect">
            <a:avLst>
              <a:gd name="adj" fmla="val 2565"/>
            </a:avLst>
          </a:prstGeom>
          <a:solidFill>
            <a:srgbClr val="BEF3E2"/>
          </a:solidFill>
          <a:ln/>
        </p:spPr>
      </p:sp>
      <p:sp>
        <p:nvSpPr>
          <p:cNvPr id="7" name="Text 3"/>
          <p:cNvSpPr/>
          <p:nvPr/>
        </p:nvSpPr>
        <p:spPr>
          <a:xfrm>
            <a:off x="776182" y="6066352"/>
            <a:ext cx="587582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Wszystkie prace wykonywane były bez wynagrodzenia, w formie wsparcia dla społeczności.</a:t>
            </a:r>
            <a:endParaRPr lang="en-US" sz="175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B91A99C-1FD0-B76C-3B2D-79522BBC6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194" y="592853"/>
            <a:ext cx="7460206" cy="76367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81187" y="465696"/>
            <a:ext cx="7837713" cy="1700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pl-PL" sz="3550" dirty="0">
                <a:solidFill>
                  <a:srgbClr val="030303"/>
                </a:solidFill>
              </a:rPr>
              <a:t>Autor </a:t>
            </a:r>
          </a:p>
          <a:p>
            <a:pPr marL="0" indent="0" algn="l">
              <a:lnSpc>
                <a:spcPts val="4450"/>
              </a:lnSpc>
              <a:buNone/>
            </a:pPr>
            <a:r>
              <a:rPr lang="pl-PL" sz="3550" i="1" dirty="0">
                <a:solidFill>
                  <a:srgbClr val="030303"/>
                </a:solidFill>
              </a:rPr>
              <a:t>„Słownika gwary Nieborowa i okolic”</a:t>
            </a:r>
            <a:endParaRPr lang="en-US" sz="3550" i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C335F39-F0A6-4715-0A23-CB4639DCD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028700" y="1028700"/>
            <a:ext cx="8229600" cy="61722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FAF2121-297C-E2AF-0404-6C064E7A86C7}"/>
              </a:ext>
            </a:extLst>
          </p:cNvPr>
          <p:cNvSpPr txBox="1"/>
          <p:nvPr/>
        </p:nvSpPr>
        <p:spPr>
          <a:xfrm>
            <a:off x="6641960" y="1935421"/>
            <a:ext cx="6631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„Przez lata rozmawiałem ze starszymi mieszkańcami Nieborowa, którzy bardzo chętnie tłumaczyli mi znaczenie słówek oraz kontekst ich użycia.”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4016D84-3145-2432-4457-CD4043F67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316" y="3205829"/>
            <a:ext cx="3758084" cy="5023772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9C82C3D-0B2B-7B06-CB1A-0E4DC37948DE}"/>
              </a:ext>
            </a:extLst>
          </p:cNvPr>
          <p:cNvSpPr txBox="1"/>
          <p:nvPr/>
        </p:nvSpPr>
        <p:spPr>
          <a:xfrm>
            <a:off x="6933361" y="4431323"/>
            <a:ext cx="36073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Słownik zawiera m.in.:</a:t>
            </a:r>
          </a:p>
          <a:p>
            <a:pPr marL="342900" indent="-342900">
              <a:buAutoNum type="arabicPeriod"/>
            </a:pPr>
            <a:r>
              <a:rPr lang="pl-PL" dirty="0"/>
              <a:t>Rys historyczny Nieborowa</a:t>
            </a:r>
          </a:p>
          <a:p>
            <a:pPr marL="342900" indent="-342900">
              <a:buAutoNum type="arabicPeriod"/>
            </a:pPr>
            <a:r>
              <a:rPr lang="pl-PL" dirty="0"/>
              <a:t>Słownik gwary</a:t>
            </a:r>
          </a:p>
          <a:p>
            <a:pPr marL="342900" indent="-342900">
              <a:buAutoNum type="arabicPeriod"/>
            </a:pPr>
            <a:r>
              <a:rPr lang="pl-PL" dirty="0"/>
              <a:t>Powiedzonka, przysłowia</a:t>
            </a:r>
          </a:p>
          <a:p>
            <a:pPr marL="342900" indent="-342900">
              <a:buAutoNum type="arabicPeriod"/>
            </a:pPr>
            <a:r>
              <a:rPr lang="pl-PL" dirty="0"/>
              <a:t>Testament Kaspra Aleksandra Nieborowskiego z 20 września 1713r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8E26D53-BBC1-7A29-3C8C-53F196433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6383"/>
            <a:ext cx="9204290" cy="6903218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EB119379-A0EF-C371-E180-F68A2A5BD01F}"/>
              </a:ext>
            </a:extLst>
          </p:cNvPr>
          <p:cNvSpPr/>
          <p:nvPr/>
        </p:nvSpPr>
        <p:spPr>
          <a:xfrm>
            <a:off x="773724" y="457199"/>
            <a:ext cx="12711166" cy="1135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pl-PL" sz="2400" dirty="0">
                <a:solidFill>
                  <a:srgbClr val="464646"/>
                </a:solidFill>
                <a:ea typeface="Inter Medium" pitchFamily="34" charset="-122"/>
                <a:cs typeface="Inter Medium" pitchFamily="34" charset="-120"/>
              </a:rPr>
              <a:t>Współautor </a:t>
            </a:r>
            <a:r>
              <a:rPr lang="en-US" sz="2400" dirty="0" err="1">
                <a:solidFill>
                  <a:srgbClr val="464646"/>
                </a:solidFill>
                <a:ea typeface="Inter Medium" pitchFamily="34" charset="-122"/>
                <a:cs typeface="Inter Medium" pitchFamily="34" charset="-120"/>
              </a:rPr>
              <a:t>albumu</a:t>
            </a:r>
            <a:r>
              <a:rPr lang="en-US" sz="2400" dirty="0">
                <a:solidFill>
                  <a:srgbClr val="464646"/>
                </a:solidFill>
                <a:ea typeface="Inter Medium" pitchFamily="34" charset="-122"/>
                <a:cs typeface="Inter Medium" pitchFamily="34" charset="-120"/>
              </a:rPr>
              <a:t> </a:t>
            </a:r>
            <a:r>
              <a:rPr lang="en-US" sz="2400" i="1" dirty="0">
                <a:solidFill>
                  <a:srgbClr val="464646"/>
                </a:solidFill>
                <a:ea typeface="Inter Medium" pitchFamily="34" charset="-122"/>
                <a:cs typeface="Inter Medium" pitchFamily="34" charset="-120"/>
              </a:rPr>
              <a:t>"Mieszkańcy Nieborowa w starej fotografii" </a:t>
            </a:r>
            <a:endParaRPr lang="pl-PL" sz="2400" i="1" dirty="0">
              <a:solidFill>
                <a:srgbClr val="464646"/>
              </a:solidFill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(</a:t>
            </a:r>
            <a:r>
              <a:rPr lang="en-US" sz="2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we współpracy z Marcinem Bukałą). </a:t>
            </a:r>
            <a:endParaRPr lang="en-US" sz="24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7D13EF2-AC99-C9C3-27F5-691CD2941BEB}"/>
              </a:ext>
            </a:extLst>
          </p:cNvPr>
          <p:cNvSpPr txBox="1"/>
          <p:nvPr/>
        </p:nvSpPr>
        <p:spPr>
          <a:xfrm>
            <a:off x="9304775" y="2562329"/>
            <a:ext cx="50744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Album zawiera między innymi stare fotografie, pochodzące z prywatnych zbiorów mieszkańców.</a:t>
            </a:r>
          </a:p>
          <a:p>
            <a:endParaRPr lang="pl-PL" dirty="0"/>
          </a:p>
          <a:p>
            <a:r>
              <a:rPr lang="pl-PL" dirty="0"/>
              <a:t>Są to zdjęcia z początku XX wieku, z prywatnych rodzinnych uroczystości takich jak wesela, pogrzeby, Pierwsze Komunie, a także fotografie żołnierzy, budowy Kościoła, już nieistniejącego Uzdrowiska Nieborów oraz szkoły. </a:t>
            </a:r>
          </a:p>
          <a:p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EEB62C80-B87F-4D4D-53B2-F8BCF00A295D}"/>
              </a:ext>
            </a:extLst>
          </p:cNvPr>
          <p:cNvSpPr/>
          <p:nvPr/>
        </p:nvSpPr>
        <p:spPr>
          <a:xfrm>
            <a:off x="12871938" y="7747279"/>
            <a:ext cx="1758462" cy="4782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2296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0213" y="50262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Wspólnot</a:t>
            </a:r>
            <a:r>
              <a:rPr lang="pl-PL" sz="2200" b="1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ę</a:t>
            </a:r>
            <a:endParaRPr lang="en-US" sz="2200" b="1" dirty="0"/>
          </a:p>
        </p:txBody>
      </p:sp>
      <p:sp>
        <p:nvSpPr>
          <p:cNvPr id="4" name="Text 1"/>
          <p:cNvSpPr/>
          <p:nvPr/>
        </p:nvSpPr>
        <p:spPr>
          <a:xfrm>
            <a:off x="540213" y="5544264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Poprzez a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ktywacj</a:t>
            </a: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ę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mieszkańców, integracja przez wydarzenia i pracę społeczną.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4994731" y="58159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Bezpieczeństwo</a:t>
            </a:r>
            <a:endParaRPr lang="en-US" sz="2200" b="1" dirty="0"/>
          </a:p>
        </p:txBody>
      </p:sp>
      <p:sp>
        <p:nvSpPr>
          <p:cNvPr id="7" name="Text 3"/>
          <p:cNvSpPr/>
          <p:nvPr/>
        </p:nvSpPr>
        <p:spPr>
          <a:xfrm>
            <a:off x="5043723" y="6270069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Poprzez 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OSP jako centrum ochrony i edukacji przeciwpożarowej oraz działań ratunkowych.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8572" y="2572345"/>
            <a:ext cx="228600" cy="22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2901910"/>
            <a:ext cx="1829753" cy="341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800" dirty="0">
                <a:solidFill>
                  <a:srgbClr val="AEAEB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Wystąpił błąd podczas generowania tego obrazu</a:t>
            </a:r>
            <a:endParaRPr lang="en-US" sz="800" dirty="0"/>
          </a:p>
        </p:txBody>
      </p:sp>
      <p:sp>
        <p:nvSpPr>
          <p:cNvPr id="11" name="Text 6"/>
          <p:cNvSpPr/>
          <p:nvPr/>
        </p:nvSpPr>
        <p:spPr>
          <a:xfrm>
            <a:off x="9917155" y="58675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4646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Pamięć i kultura</a:t>
            </a:r>
            <a:endParaRPr lang="en-US" sz="2200" b="1" dirty="0"/>
          </a:p>
        </p:txBody>
      </p:sp>
      <p:sp>
        <p:nvSpPr>
          <p:cNvPr id="12" name="Text 7"/>
          <p:cNvSpPr/>
          <p:nvPr/>
        </p:nvSpPr>
        <p:spPr>
          <a:xfrm>
            <a:off x="9931574" y="6221854"/>
            <a:ext cx="43974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pl-PL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Poprzez p</a:t>
            </a:r>
            <a:r>
              <a:rPr lang="en-US" sz="1750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ublikacje</a:t>
            </a:r>
            <a:r>
              <a:rPr lang="en-US" sz="17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dokumentujące gwarę i historię lokalną — fundament tożsamości.</a:t>
            </a:r>
            <a:endParaRPr lang="en-US" sz="1750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7661A0E-703A-511B-2DD8-C788D785813C}"/>
              </a:ext>
            </a:extLst>
          </p:cNvPr>
          <p:cNvSpPr txBox="1"/>
          <p:nvPr/>
        </p:nvSpPr>
        <p:spPr>
          <a:xfrm>
            <a:off x="8457470" y="265869"/>
            <a:ext cx="3425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Od lat wspiera…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7499BD73-AAA5-1897-A3FC-FDAF4422CCCD}"/>
              </a:ext>
            </a:extLst>
          </p:cNvPr>
          <p:cNvSpPr/>
          <p:nvPr/>
        </p:nvSpPr>
        <p:spPr>
          <a:xfrm>
            <a:off x="12871938" y="7747279"/>
            <a:ext cx="1758462" cy="4782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4B91CDBD-DA44-7217-366F-E3F2983D1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4" y="0"/>
            <a:ext cx="5751292" cy="4313469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0B75AB3C-CC88-CA8A-5D47-745668047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877" y="941518"/>
            <a:ext cx="5751292" cy="43259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250801" y="1764032"/>
            <a:ext cx="66296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pl-PL" sz="4450" dirty="0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P</a:t>
            </a:r>
            <a:r>
              <a:rPr lang="en-US" sz="4450" dirty="0" err="1">
                <a:solidFill>
                  <a:srgbClr val="030303"/>
                </a:solidFill>
                <a:latin typeface="DM Sans Semi Bold" pitchFamily="34" charset="0"/>
                <a:ea typeface="DM Sans Semi Bold" pitchFamily="34" charset="-122"/>
                <a:cs typeface="DM Sans Semi Bold" pitchFamily="34" charset="-120"/>
              </a:rPr>
              <a:t>odziękowania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914370" y="3184760"/>
            <a:ext cx="6172201" cy="327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Pan Jacek Baran to przykład oddania lokalnej sprawie: od przywrócenia tożsamości miejscowości, przez rozwój infrastruktury, po dokumentowanie historii. </a:t>
            </a:r>
            <a:endParaRPr lang="pl-PL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pl-PL" dirty="0">
              <a:solidFill>
                <a:srgbClr val="464646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dirty="0" err="1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Dziękujemy</a:t>
            </a:r>
            <a:r>
              <a:rPr lang="en-US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za lata pracy i zapraszamy mieszkańców do kontynuowania wspólnej troski o Nieborów.</a:t>
            </a:r>
            <a:endParaRPr lang="en-US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72F2E98-EC31-092C-9D8B-5D95C7E4412C}"/>
              </a:ext>
            </a:extLst>
          </p:cNvPr>
          <p:cNvSpPr/>
          <p:nvPr/>
        </p:nvSpPr>
        <p:spPr>
          <a:xfrm>
            <a:off x="12871938" y="7747279"/>
            <a:ext cx="1758462" cy="4782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209380E-F4EE-50D9-32CD-AC5C82DB8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0"/>
            <a:ext cx="61722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571</Words>
  <Application>Microsoft Office PowerPoint</Application>
  <PresentationFormat>Niestandardowy</PresentationFormat>
  <Paragraphs>65</Paragraphs>
  <Slides>12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DM Sans Semi Bold</vt:lpstr>
      <vt:lpstr>Arial</vt:lpstr>
      <vt:lpstr>Inter Medium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</dc:creator>
  <cp:lastModifiedBy>Monika Nawojska</cp:lastModifiedBy>
  <cp:revision>5</cp:revision>
  <dcterms:created xsi:type="dcterms:W3CDTF">2026-03-01T13:47:31Z</dcterms:created>
  <dcterms:modified xsi:type="dcterms:W3CDTF">2026-03-08T16:56:06Z</dcterms:modified>
</cp:coreProperties>
</file>