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64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7F734-9F57-449E-AC5B-EB3914CB25C4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6F00C-20A9-48DB-B76A-D9C5C8489C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689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6F00C-20A9-48DB-B76A-D9C5C8489C5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2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E82822-A85C-5948-04C9-7CC63B983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7E5C5D9-4814-616D-7489-A3420D656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074A3A-20FD-4206-4AA0-0D2E9AA97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80F26D-89A0-9D1E-C571-A94826BF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FF480F-A304-1ABA-328C-CDDE4B00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702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4367CD-25FB-263E-E552-A1D09C90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AA248B-1FBF-9386-076E-A7EC160C3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2231884-847C-3736-7F52-0681B6E0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7552D85-870F-160F-B641-420B4237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F96AD1-B642-E68B-1E02-7E0DEC5F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6722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9327BF-6D57-2102-02BE-77DE188CE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2CB5F53-C50E-A13A-6698-35C513503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7C63149-DE1A-1616-3C7C-5867E237C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518766-15BE-B66A-4A39-752D3508F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A08BF6-AB9B-9F66-1882-CC6AF5B32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93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5724A-CD3C-3872-0F17-FD1E64681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B11962-28A5-D324-58AB-7D4F80CEF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24C7CF7-291F-0148-BF4B-AA8E06F99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6BCF35E-82E0-0B45-6C6E-C4C3755C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E047F3-FB9C-E60D-C864-41C92C1C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C82A56-116F-8943-F1D6-8C575670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2952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397359-787E-E21C-D32C-B28FFDCBD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E67D54-4F89-BD39-053D-F8D89D9CF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03A3AA9-F6A4-C851-01CA-54713AE21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7EC3659-7D6D-2915-9ACE-4226EEA633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8ABF8EE-EA0C-CC5E-55C8-606BB6290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F71DB48-BA6F-8A74-10DF-CB26CD7A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365ABE8-51E9-D722-040D-AA94B7A5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1ECCDE2-FDD3-BCE5-37EC-E894BAA6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178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EE79A5-B530-346E-2035-A84D5D505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5475853-D7F1-1A91-4E8C-74C308E4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761B0BA-8571-774F-AF76-1E724937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E8BFC90-2F7A-C845-E882-1336640EC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736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92D3215-0DCF-8821-46A6-D99F7F0C0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DB36AFB-CB63-0B20-F7D7-2341B9A2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8628095-81C3-245C-5576-615A11F69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3311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A1F56-80A0-82D5-3B38-0BEBDD6B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5AB3BC-CE45-1215-D1A8-9CAE81780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FD84ED4-A881-9F36-3737-61725C701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78C71F-FADE-E09A-657D-C75F2407D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F649836-0C6E-118E-AC4D-E55A5493B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284899-16BE-5DAD-82B6-418154F7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2857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291B50-2924-7E35-DBCD-947894960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FACEE36-4AEF-3516-C2BF-17F3B1403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E635B24-D20E-3045-2106-954317B2F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55EF8E8-65DD-3C99-5BD7-B4CA7732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1C6667E-A189-65F8-489E-CC1E30A02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884E3C-4E71-B2F4-A4ED-5C89E6123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6746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463BF3-6A47-CFDC-B048-A8022BE9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B593887-7782-7A81-B776-C16C159F2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D329AD-306B-CCF7-5FEF-DBE6DA325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6B77E45-645C-7F35-46E0-A558F632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6E12D0-573C-2C53-C252-57CEEC9A5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5883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47E4884-1020-A8C0-06BD-734E6FD37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CBFE051-EE20-3DFE-431F-7F6F7F80E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C61642-D4B3-06C8-6CE7-D2C5219E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64D7B7-FDF1-A706-8DF2-7E05AB95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E4379B1-EC79-08E9-6EFD-A64AB731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397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67A9A04-6645-5FB2-8D08-12BA1FBA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21504B-9A87-CDD1-8DF2-7AFCD9DD3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8F4979-3036-542F-C793-C06F447C4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F46D6E-DEFA-44C7-9C7E-4565833BF11E}" type="datetimeFigureOut">
              <a:rPr lang="pl-PL" smtClean="0"/>
              <a:t>08.03.2026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4F17DC-CE23-3087-4CE3-C5C7F26A1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75F519-5354-8705-D0DB-DEA26A833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8D944C-CBCE-44DB-9AC7-311DDB7D97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917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BD1F7-2B67-8FA2-8E51-92C6A6289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290" y="1177413"/>
            <a:ext cx="10097729" cy="2251587"/>
          </a:xfrm>
        </p:spPr>
        <p:txBody>
          <a:bodyPr>
            <a:normAutofit/>
          </a:bodyPr>
          <a:lstStyle/>
          <a:p>
            <a:r>
              <a:rPr lang="pl-PL" sz="4800" dirty="0">
                <a:solidFill>
                  <a:srgbClr val="990033"/>
                </a:solidFill>
                <a:latin typeface="Amasis MT Pro Medium" panose="020F0502020204030204" pitchFamily="18" charset="-18"/>
                <a:cs typeface="Aldhabi" panose="020F0502020204030204" pitchFamily="2" charset="-78"/>
              </a:rPr>
              <a:t>SZKOŁA PODSTAWOWA IM. GEN. WŁADYSŁAWA SIKORSKIEGO W HYŻNEM POMNIKIEM GENERAŁA</a:t>
            </a:r>
          </a:p>
        </p:txBody>
      </p:sp>
      <p:pic>
        <p:nvPicPr>
          <p:cNvPr id="7" name="Obraz 6" descr="Obraz zawierający tekst, Czcionka, logo, symbol&#10;&#10;Zawartość wygenerowana przez AI może być niepoprawna.">
            <a:extLst>
              <a:ext uri="{FF2B5EF4-FFF2-40B4-BE49-F238E27FC236}">
                <a16:creationId xmlns:a16="http://schemas.microsoft.com/office/drawing/2014/main" id="{AF93AE04-6AE6-C6B0-9BF8-FA96E507B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737" l="9605" r="89831">
                        <a14:foregroundMark x1="54237" y1="76316" x2="45763" y2="50526"/>
                        <a14:foregroundMark x1="45763" y1="50526" x2="48023" y2="72105"/>
                        <a14:foregroundMark x1="48023" y1="72105" x2="43503" y2="53158"/>
                        <a14:foregroundMark x1="14689" y1="68947" x2="14689" y2="68947"/>
                        <a14:foregroundMark x1="25424" y1="90000" x2="48023" y2="94737"/>
                        <a14:foregroundMark x1="48023" y1="94737" x2="40113" y2="894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5771" y="3325587"/>
            <a:ext cx="3080458" cy="33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68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19EB4ED-C9CF-0382-7638-F2DE16C49B38}"/>
              </a:ext>
            </a:extLst>
          </p:cNvPr>
          <p:cNvSpPr txBox="1"/>
          <p:nvPr/>
        </p:nvSpPr>
        <p:spPr>
          <a:xfrm>
            <a:off x="0" y="9259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POCZĄTKI SZKOŁY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3808F93-19CD-0E1B-C510-A717055F29C4}"/>
              </a:ext>
            </a:extLst>
          </p:cNvPr>
          <p:cNvSpPr txBox="1"/>
          <p:nvPr/>
        </p:nvSpPr>
        <p:spPr>
          <a:xfrm>
            <a:off x="254644" y="627884"/>
            <a:ext cx="6169306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000" dirty="0">
              <a:solidFill>
                <a:srgbClr val="000000"/>
              </a:solidFill>
            </a:endParaRPr>
          </a:p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Budowa rozpoczęła się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lutym 1969r. 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Jednak w rzeczywistości pierwsze prace ruszyły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maju tego samego roku.</a:t>
            </a:r>
          </a:p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Pracami budowlanymi kierowali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Eugeniusz Tadla 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z Nieborowa i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Stanisław Tadla 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z Hyżnego. Od lutego 1969r większość spraw związanych z prowadzeniem inwestycji spadła na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komitet krajowy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 na czele 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Bolesławem Kawalcem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, którego później zastąpił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Bronisław Kotarba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. Członkowie komitetu musieli organizować robotników i pomocników oraz zapewniać materiały. Prowadzili również zbiórkę pieniędzy, ludność dostarczała datki osobiście do Bronisława Kotarby. Część oferowanych pieniędzy była przekazana w dolarach, które przesyłali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emigranci z USA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. </a:t>
            </a:r>
          </a:p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Sołtys Stanisław Kotarba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Amasis MT Pro Medium" panose="02040604050005020304" pitchFamily="18" charset="-18"/>
              </a:rPr>
              <a:t>, który mimo wieku i choroby pilnował, aby każda rodzina z Hyżnego wystawiła swojego przedstawiciela do pracy przy budowie.</a:t>
            </a:r>
          </a:p>
          <a:p>
            <a:endParaRPr lang="pl-PL" dirty="0">
              <a:solidFill>
                <a:srgbClr val="990033"/>
              </a:solidFill>
              <a:latin typeface="Amasis MT Pro Medium" panose="02040604050005020304" pitchFamily="18" charset="-18"/>
            </a:endParaRPr>
          </a:p>
        </p:txBody>
      </p:sp>
      <p:pic>
        <p:nvPicPr>
          <p:cNvPr id="5" name="Obraz 4" descr="Obraz zawierający na wolnym powietrzu, budynek, tekst, transport&#10;&#10;Zawartość wygenerowana przez AI może być niepoprawna.">
            <a:extLst>
              <a:ext uri="{FF2B5EF4-FFF2-40B4-BE49-F238E27FC236}">
                <a16:creationId xmlns:a16="http://schemas.microsoft.com/office/drawing/2014/main" id="{958ECC54-FD38-6A54-3493-7C42A7EDC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50" y="874804"/>
            <a:ext cx="5596390" cy="3337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 descr="Obraz zawierający tekst, budynek, szkic, monochromatyzm&#10;&#10;Zawartość wygenerowana przez AI może być niepoprawna.">
            <a:extLst>
              <a:ext uri="{FF2B5EF4-FFF2-40B4-BE49-F238E27FC236}">
                <a16:creationId xmlns:a16="http://schemas.microsoft.com/office/drawing/2014/main" id="{911FD88C-5894-D4C3-9010-06C86BD20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19360" y="3029184"/>
            <a:ext cx="2968088" cy="450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4248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8902700-34F7-C7EF-BBAF-425FADBF5960}"/>
              </a:ext>
            </a:extLst>
          </p:cNvPr>
          <p:cNvSpPr txBox="1"/>
          <p:nvPr/>
        </p:nvSpPr>
        <p:spPr>
          <a:xfrm>
            <a:off x="158187" y="416690"/>
            <a:ext cx="11875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Do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lipca 1970 roku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wartość wkładu pracy mieszkańców Hyżnego na rzecz budowanej szkoły wyniosła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1,15 mln zł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Polonia przekazała do tego czasu 21 tys. dolarów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Końcem tego roku budynek został przykryty dachem. Władze planowały optymistycznie, że ukończenie inwestycji nastąpi w 1971 roku. Okazały się jednak, że nie będzie to możliwe i czas budowy należy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wydłużyć do lipca 1972 roku. </a:t>
            </a:r>
          </a:p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12 lipca 1970 roku odbyła się uroczystość  nadania budowanej szkole imienia patrona- gen. Władysława Sikorskiego.</a:t>
            </a:r>
            <a:endParaRPr lang="pl-PL" sz="2000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We wrześniu 1972 roku uczniowie mogli zacząć naukę w nowo wybudowanej szkole. </a:t>
            </a:r>
            <a:endParaRPr lang="pl-PL" sz="2000" dirty="0">
              <a:solidFill>
                <a:srgbClr val="990033"/>
              </a:solidFill>
              <a:latin typeface="Amasis MT Pro Medium" panose="02040604050005020304" pitchFamily="18" charset="-18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E26673C-50F0-F55D-1386-F77B7D6E50B5}"/>
              </a:ext>
            </a:extLst>
          </p:cNvPr>
          <p:cNvSpPr txBox="1"/>
          <p:nvPr/>
        </p:nvSpPr>
        <p:spPr>
          <a:xfrm>
            <a:off x="158187" y="3059668"/>
            <a:ext cx="523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Szkołę w Hyżnem odwiedził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22 września 2002 roku odwiedził Ryszard Kaczorowski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-ówczesny prezydent Rzeczpospolitej.</a:t>
            </a:r>
          </a:p>
        </p:txBody>
      </p:sp>
      <p:pic>
        <p:nvPicPr>
          <p:cNvPr id="5" name="Obraz 4" descr="Obraz zawierający tekst, pismo odręczne, list, dokument&#10;&#10;Zawartość wygenerowana przez AI może być niepoprawna.">
            <a:extLst>
              <a:ext uri="{FF2B5EF4-FFF2-40B4-BE49-F238E27FC236}">
                <a16:creationId xmlns:a16="http://schemas.microsoft.com/office/drawing/2014/main" id="{8589E693-77C7-973F-DC61-64ECF2C96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3" y="4163764"/>
            <a:ext cx="805815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rafika 6" descr="Strzałka ciągła: zakrzywiona w prawo z wypełnieniem pełnym">
            <a:extLst>
              <a:ext uri="{FF2B5EF4-FFF2-40B4-BE49-F238E27FC236}">
                <a16:creationId xmlns:a16="http://schemas.microsoft.com/office/drawing/2014/main" id="{510DA584-DDAB-D802-D28F-D6C7873E7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771162">
            <a:off x="8419053" y="5311879"/>
            <a:ext cx="914400" cy="9144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8E0631B-1699-A82F-F21F-5EB5FBEFF1FC}"/>
              </a:ext>
            </a:extLst>
          </p:cNvPr>
          <p:cNvSpPr txBox="1"/>
          <p:nvPr/>
        </p:nvSpPr>
        <p:spPr>
          <a:xfrm>
            <a:off x="8691716" y="4541693"/>
            <a:ext cx="2733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Wpis </a:t>
            </a:r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Ryszarda Kaczorowskiego 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do </a:t>
            </a:r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Kroniki szkolnej</a:t>
            </a:r>
          </a:p>
        </p:txBody>
      </p:sp>
    </p:spTree>
    <p:extLst>
      <p:ext uri="{BB962C8B-B14F-4D97-AF65-F5344CB8AC3E}">
        <p14:creationId xmlns:p14="http://schemas.microsoft.com/office/powerpoint/2010/main" val="2600579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60AAEB5-52F6-1705-E26B-C36741745035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GEN. WŁADYSŁAW SIKORSKI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AE0E736-71CA-9A64-1743-3619C13FB104}"/>
              </a:ext>
            </a:extLst>
          </p:cNvPr>
          <p:cNvSpPr txBox="1"/>
          <p:nvPr/>
        </p:nvSpPr>
        <p:spPr>
          <a:xfrm>
            <a:off x="-176980" y="523220"/>
            <a:ext cx="1219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990033"/>
                </a:solidFill>
              </a:rPr>
              <a:t>PATRON SZKOŁY W HYŻNEM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6B10CEC-6244-D5E0-9243-147EA11A9A5A}"/>
              </a:ext>
            </a:extLst>
          </p:cNvPr>
          <p:cNvSpPr txBox="1"/>
          <p:nvPr/>
        </p:nvSpPr>
        <p:spPr>
          <a:xfrm>
            <a:off x="250721" y="1010539"/>
            <a:ext cx="11690555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Władysław Eugeniusz Sikorski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(1881–1943) był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polskim generałem, politykiem i mężem stanu, jednym z najważniejszych przywódców Polski w czasie II wojny światowej.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Urodził się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20 maja 1881 roku w Tuszowie Narodowym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Jego rodzicami byli Emilia i Tomasz Sikorscy. Gdy przeprowadzili się do Hyżnego mały Władysław miał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4 lata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</a:t>
            </a:r>
          </a:p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Młody generał uczęszczał do naszej szkoły (szkoły podstawowej w Hyżnem).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 ukończeniu Szkoły Podstawowej dostał się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do I Liceum Ogólnokształcącego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 które znajduje się przy ulicy 3 maja w Rzeszowie. Tam zaopiekował się nim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profesor Zubczewski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Sikorski uczęszczał na wykłady 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historii Polski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W czasie I wojny światowej działał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polskich organizacjach niepodległościowych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 a po odzyskaniu przez Polskę niepodległości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1918 roku wstąpił do Wojska Polskiego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Sikorski miał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żonę-Helenę Sikorską (Zubczewską)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oraz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córkę-Zofię Sikorską.</a:t>
            </a:r>
          </a:p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Generał Władysław Eugeniusz Sikorski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zmarł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katastrofie lotniczej 4 lipca 1943 r. 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(mając 62 lata)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na Gibraltarze w Wielkiej Brytanii.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Zwłoki generała zostały przetransportowane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10 lipca 1943 do Plymouth w Anglii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na pokładzie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niszczyciela ORP „Orkan”,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a po uroczystościach pogrzebowych w Londynie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Sikorski został pochowany na cmentarzu w Newark.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Po ekshumacji w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1993 jego szczątki przewieziono do Warszawy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 a następnie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17 września 1993 złożono je w krypcie na Wawelu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 asyście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kompanii i orkiestry reprezentacyjnej Wojska Polskiego.</a:t>
            </a:r>
            <a:endParaRPr lang="pl-PL" dirty="0">
              <a:solidFill>
                <a:srgbClr val="990033"/>
              </a:solidFill>
              <a:latin typeface="Amasis MT Pro Medium" panose="02040604050005020304" pitchFamily="18" charset="-18"/>
            </a:endParaRPr>
          </a:p>
          <a:p>
            <a:endParaRPr lang="pl-P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07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pismo odręczne, dokument, list&#10;&#10;Zawartość wygenerowana przez AI może być niepoprawna.">
            <a:extLst>
              <a:ext uri="{FF2B5EF4-FFF2-40B4-BE49-F238E27FC236}">
                <a16:creationId xmlns:a16="http://schemas.microsoft.com/office/drawing/2014/main" id="{CE3D9FB8-AEAD-2F30-7EC5-2AB6309F5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9" y="1147333"/>
            <a:ext cx="4095430" cy="4133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Grafika 4" descr="Strzałka ciągła: zakrzywiona w prawo z wypełnieniem pełnym">
            <a:extLst>
              <a:ext uri="{FF2B5EF4-FFF2-40B4-BE49-F238E27FC236}">
                <a16:creationId xmlns:a16="http://schemas.microsoft.com/office/drawing/2014/main" id="{0D5DF5C5-7800-DC30-61E7-C933451C7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19500">
            <a:off x="660376" y="5392715"/>
            <a:ext cx="648155" cy="64815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5BEEE6F-FCE9-03E7-3D6C-F7D7B73143EC}"/>
              </a:ext>
            </a:extLst>
          </p:cNvPr>
          <p:cNvSpPr txBox="1"/>
          <p:nvPr/>
        </p:nvSpPr>
        <p:spPr>
          <a:xfrm>
            <a:off x="1165213" y="5568242"/>
            <a:ext cx="17523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List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Heleny Sikorskiej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do młodzieży </a:t>
            </a:r>
            <a:r>
              <a:rPr lang="pl-PL" sz="2000" dirty="0">
                <a:latin typeface="Amasis MT Pro Medium" panose="02040604050005020304" pitchFamily="18" charset="-18"/>
              </a:rPr>
              <a:t> </a:t>
            </a:r>
          </a:p>
        </p:txBody>
      </p:sp>
      <p:pic>
        <p:nvPicPr>
          <p:cNvPr id="11" name="Obraz 10" descr="Obraz zawierający niebo, na wolnym powietrzu, kwiat, memoriał&#10;&#10;Zawartość wygenerowana przez AI może być niepoprawna.">
            <a:extLst>
              <a:ext uri="{FF2B5EF4-FFF2-40B4-BE49-F238E27FC236}">
                <a16:creationId xmlns:a16="http://schemas.microsoft.com/office/drawing/2014/main" id="{6757D710-11AB-8E15-F34E-C083314A3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000" y="704309"/>
            <a:ext cx="5325601" cy="3539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 descr="Obraz zawierający Ludzka twarz, portret, Styl retro, Czarno-biała fotografia&#10;&#10;Zawartość wygenerowana przez AI może być niepoprawna.">
            <a:extLst>
              <a:ext uri="{FF2B5EF4-FFF2-40B4-BE49-F238E27FC236}">
                <a16:creationId xmlns:a16="http://schemas.microsoft.com/office/drawing/2014/main" id="{EDC647F0-6C5D-1378-61DA-D12E302CF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3940" y="3475588"/>
            <a:ext cx="2435762" cy="3382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6E54DBB-9D79-3BE2-621D-819F13246D96}"/>
              </a:ext>
            </a:extLst>
          </p:cNvPr>
          <p:cNvSpPr txBox="1"/>
          <p:nvPr/>
        </p:nvSpPr>
        <p:spPr>
          <a:xfrm>
            <a:off x="0" y="21162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GALERIA GENERAŁA SIKORSKIEGO</a:t>
            </a:r>
          </a:p>
        </p:txBody>
      </p:sp>
      <p:pic>
        <p:nvPicPr>
          <p:cNvPr id="19" name="Obraz 18" descr="Obraz zawierający sztuka, szkic, rysowanie, obraz&#10;&#10;Zawartość wygenerowana przez AI może być niepoprawna.">
            <a:extLst>
              <a:ext uri="{FF2B5EF4-FFF2-40B4-BE49-F238E27FC236}">
                <a16:creationId xmlns:a16="http://schemas.microsoft.com/office/drawing/2014/main" id="{209B9249-17DD-5E24-1F02-E5F371856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4586" y="3799409"/>
            <a:ext cx="2067072" cy="2963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Grafika 3" descr="Strzałka ciągła: zakrzywiona w prawo z wypełnieniem pełnym">
            <a:extLst>
              <a:ext uri="{FF2B5EF4-FFF2-40B4-BE49-F238E27FC236}">
                <a16:creationId xmlns:a16="http://schemas.microsoft.com/office/drawing/2014/main" id="{688997F8-7DB4-C198-EC03-638DF4A59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39699">
            <a:off x="5913840" y="1052382"/>
            <a:ext cx="914400" cy="9144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E3FEC80-C88E-B93B-B7DD-AB53C8D22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172468" flipH="1">
            <a:off x="6448445" y="4247364"/>
            <a:ext cx="1011824" cy="91447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B98A466-2112-B64F-0FD7-50876ABE9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92738">
            <a:off x="8978145" y="5236210"/>
            <a:ext cx="914479" cy="91447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B93DF6E-15DE-094F-1E7A-D0199A941FDA}"/>
              </a:ext>
            </a:extLst>
          </p:cNvPr>
          <p:cNvSpPr txBox="1"/>
          <p:nvPr/>
        </p:nvSpPr>
        <p:spPr>
          <a:xfrm>
            <a:off x="7166280" y="4704603"/>
            <a:ext cx="2435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Młody generał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C940975-5236-E499-DE58-45557F401FA0}"/>
              </a:ext>
            </a:extLst>
          </p:cNvPr>
          <p:cNvSpPr txBox="1"/>
          <p:nvPr/>
        </p:nvSpPr>
        <p:spPr>
          <a:xfrm>
            <a:off x="8041911" y="5798713"/>
            <a:ext cx="1702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Portret gen. Sikorskiego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FF9E6FF-6150-6DDA-576C-C36CA1F21C21}"/>
              </a:ext>
            </a:extLst>
          </p:cNvPr>
          <p:cNvSpPr txBox="1"/>
          <p:nvPr/>
        </p:nvSpPr>
        <p:spPr>
          <a:xfrm>
            <a:off x="4361359" y="1412195"/>
            <a:ext cx="2804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Pomnik gen. Władysława Sikorskiego na Gibraltarze</a:t>
            </a:r>
          </a:p>
        </p:txBody>
      </p:sp>
    </p:spTree>
    <p:extLst>
      <p:ext uri="{BB962C8B-B14F-4D97-AF65-F5344CB8AC3E}">
        <p14:creationId xmlns:p14="http://schemas.microsoft.com/office/powerpoint/2010/main" val="2043665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686805D-6100-232E-CBFD-19F36011F4D0}"/>
              </a:ext>
            </a:extLst>
          </p:cNvPr>
          <p:cNvSpPr txBox="1"/>
          <p:nvPr/>
        </p:nvSpPr>
        <p:spPr>
          <a:xfrm>
            <a:off x="196645" y="-37"/>
            <a:ext cx="6007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KAZIMIERZ SOWA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88BFCC2-854B-3ADA-57CA-79E0B588D215}"/>
              </a:ext>
            </a:extLst>
          </p:cNvPr>
          <p:cNvSpPr txBox="1"/>
          <p:nvPr/>
        </p:nvSpPr>
        <p:spPr>
          <a:xfrm>
            <a:off x="6096000" y="0"/>
            <a:ext cx="6322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ANTONI WASILEWSKI</a:t>
            </a:r>
          </a:p>
        </p:txBody>
      </p:sp>
      <p:pic>
        <p:nvPicPr>
          <p:cNvPr id="7" name="Obraz 6" descr="Obraz zawierający pojazd, Pojazd lądowy, na wolnym powietrzu, samochód&#10;&#10;Zawartość wygenerowana przez AI może być niepoprawna.">
            <a:extLst>
              <a:ext uri="{FF2B5EF4-FFF2-40B4-BE49-F238E27FC236}">
                <a16:creationId xmlns:a16="http://schemas.microsoft.com/office/drawing/2014/main" id="{14FCFE60-BBF9-B140-7FB5-C9DB85165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45" y="4185777"/>
            <a:ext cx="3895725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34A03F14-7660-DFA7-A195-780994016DF4}"/>
              </a:ext>
            </a:extLst>
          </p:cNvPr>
          <p:cNvSpPr txBox="1"/>
          <p:nvPr/>
        </p:nvSpPr>
        <p:spPr>
          <a:xfrm>
            <a:off x="196645" y="683207"/>
            <a:ext cx="43556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Kapral,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kierowca gen. Sikorskiego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 prezes Fundacji im. Gen. Władysława Sikorskiego w Chicago. Zmarł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27 maja 1996 r. w Chicago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Pochowano go na cmentarzu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parafialnym w Tyczynie.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Miał żonę Aleksandrę.</a:t>
            </a:r>
          </a:p>
        </p:txBody>
      </p:sp>
      <p:pic>
        <p:nvPicPr>
          <p:cNvPr id="11" name="Grafika 10" descr="Strzałka ciągła: zakrzywiona w prawo z wypełnieniem pełnym">
            <a:extLst>
              <a:ext uri="{FF2B5EF4-FFF2-40B4-BE49-F238E27FC236}">
                <a16:creationId xmlns:a16="http://schemas.microsoft.com/office/drawing/2014/main" id="{CCAD474D-1984-3170-4C74-E2845498A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698838">
            <a:off x="2694005" y="3462293"/>
            <a:ext cx="765195" cy="76519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1526C4B-DFD3-D894-39A8-56194D4991A2}"/>
              </a:ext>
            </a:extLst>
          </p:cNvPr>
          <p:cNvSpPr txBox="1"/>
          <p:nvPr/>
        </p:nvSpPr>
        <p:spPr>
          <a:xfrm>
            <a:off x="284367" y="3137004"/>
            <a:ext cx="3195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Kazimierz Sowa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(z lewej)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w Wielkiej Brytanii</a:t>
            </a:r>
          </a:p>
        </p:txBody>
      </p:sp>
      <p:pic>
        <p:nvPicPr>
          <p:cNvPr id="14" name="Obraz 13" descr="Obraz zawierający szkic, rysowanie, Ludzka twarz, sztuka&#10;&#10;Zawartość wygenerowana przez AI może być niepoprawna.">
            <a:extLst>
              <a:ext uri="{FF2B5EF4-FFF2-40B4-BE49-F238E27FC236}">
                <a16:creationId xmlns:a16="http://schemas.microsoft.com/office/drawing/2014/main" id="{532AE66E-4E37-37EB-EDE4-7509EF4AA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421" y="600866"/>
            <a:ext cx="2951337" cy="2436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3056CB8-A6A7-0427-EC2D-ABEF2A8A2264}"/>
              </a:ext>
            </a:extLst>
          </p:cNvPr>
          <p:cNvSpPr txBox="1"/>
          <p:nvPr/>
        </p:nvSpPr>
        <p:spPr>
          <a:xfrm>
            <a:off x="8347587" y="865239"/>
            <a:ext cx="3647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Antoni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był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polskim malarzem, grafikiem, karykaturzystą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 który zyskał swoje uznanie m.in. dzięki swojej twórczości artystycznej w 20-leciu międzywojennym. </a:t>
            </a:r>
          </a:p>
        </p:txBody>
      </p:sp>
      <p:pic>
        <p:nvPicPr>
          <p:cNvPr id="17" name="Obraz 16" descr="Obraz zawierający szkic, rysowanie, sztuka, obraz&#10;&#10;Zawartość wygenerowana przez AI może być niepoprawna.">
            <a:extLst>
              <a:ext uri="{FF2B5EF4-FFF2-40B4-BE49-F238E27FC236}">
                <a16:creationId xmlns:a16="http://schemas.microsoft.com/office/drawing/2014/main" id="{704FCE90-C7E6-B543-98C6-FEE8D57358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5487" y="3118937"/>
            <a:ext cx="2234106" cy="357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3DF1FC9-5065-F5EB-0F1F-3F93DD1281B9}"/>
              </a:ext>
            </a:extLst>
          </p:cNvPr>
          <p:cNvSpPr txBox="1"/>
          <p:nvPr/>
        </p:nvSpPr>
        <p:spPr>
          <a:xfrm>
            <a:off x="5366856" y="292116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Powiązanie 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gen. Sikorskim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wynikało z działalności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artystycznej dokumentującej życie polityczne.</a:t>
            </a:r>
          </a:p>
        </p:txBody>
      </p:sp>
      <p:pic>
        <p:nvPicPr>
          <p:cNvPr id="20" name="Obraz 19" descr="Obraz zawierający szkic, rysowanie, obraz, Ludzka twarz&#10;&#10;Zawartość wygenerowana przez AI może być niepoprawna.">
            <a:extLst>
              <a:ext uri="{FF2B5EF4-FFF2-40B4-BE49-F238E27FC236}">
                <a16:creationId xmlns:a16="http://schemas.microsoft.com/office/drawing/2014/main" id="{AEAE23BF-9C23-FCF9-57C8-59DDC5F7B3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1014" y="4006763"/>
            <a:ext cx="2199868" cy="2660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DD1DBC80-3715-F27A-2CFA-EE03E639F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3729" y="3977247"/>
            <a:ext cx="1978911" cy="2719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4186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E1D286E2-C642-38A7-FA93-FC309A5F14BC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SZKOŁA TERAŹNIEJSZOŚĆ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5C7A64E-D36C-2015-71F7-4591D33DCE4A}"/>
              </a:ext>
            </a:extLst>
          </p:cNvPr>
          <p:cNvSpPr txBox="1"/>
          <p:nvPr/>
        </p:nvSpPr>
        <p:spPr>
          <a:xfrm>
            <a:off x="190500" y="904875"/>
            <a:ext cx="5419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WSPOMNIENIE GENERAŁA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FF8C58C-7573-E9A1-F8BA-1E5B2E9C9CB8}"/>
              </a:ext>
            </a:extLst>
          </p:cNvPr>
          <p:cNvSpPr txBox="1"/>
          <p:nvPr/>
        </p:nvSpPr>
        <p:spPr>
          <a:xfrm>
            <a:off x="190500" y="1320690"/>
            <a:ext cx="11868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Szkoła w Hyżnem wspomina gen. Sikorskiego poprzez zamieszczenie na jednej z ścian placówki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muralu z portretem gen. Władysława Sikorskiego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oraz przeznaczeniem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sali na upamiętnienie jego życiorysu wraz z historia Hyżnego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W szkole orgaznizowane są liczne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akademie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oraz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konkursy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dotyczące wiedzy o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patronie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 szkoły w Hyżnem.</a:t>
            </a:r>
          </a:p>
        </p:txBody>
      </p:sp>
      <p:pic>
        <p:nvPicPr>
          <p:cNvPr id="7" name="Obraz 6" descr="Obraz zawierający na wolnym powietrzu, niebo, drzewo, budynek&#10;&#10;Zawartość wygenerowana przez AI może być niepoprawna.">
            <a:extLst>
              <a:ext uri="{FF2B5EF4-FFF2-40B4-BE49-F238E27FC236}">
                <a16:creationId xmlns:a16="http://schemas.microsoft.com/office/drawing/2014/main" id="{B2C469E7-09BB-04D4-C663-92691B08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206" y="2785207"/>
            <a:ext cx="5219681" cy="3802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 descr="Obraz zawierający na wolnym powietrzu, chmura, budynek, okno&#10;&#10;Zawartość wygenerowana przez AI może być niepoprawna.">
            <a:extLst>
              <a:ext uri="{FF2B5EF4-FFF2-40B4-BE49-F238E27FC236}">
                <a16:creationId xmlns:a16="http://schemas.microsoft.com/office/drawing/2014/main" id="{EEB5B948-4677-886A-F833-1208CBD6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771" y="3450138"/>
            <a:ext cx="2983545" cy="3279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0585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35CD19A-91B8-902D-5D06-66799E66084D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SALA UPAMIETNIAJACA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FAB164-67BA-11BF-888D-185339581238}"/>
              </a:ext>
            </a:extLst>
          </p:cNvPr>
          <p:cNvSpPr txBox="1"/>
          <p:nvPr/>
        </p:nvSpPr>
        <p:spPr>
          <a:xfrm>
            <a:off x="5220930" y="523220"/>
            <a:ext cx="114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90033"/>
                </a:solidFill>
              </a:rPr>
              <a:t>SALA 41</a:t>
            </a:r>
          </a:p>
        </p:txBody>
      </p:sp>
      <p:pic>
        <p:nvPicPr>
          <p:cNvPr id="8" name="Obraz 7" descr="Obraz zawierający tekst, pismo odręczne, list, tablica suchościeralna biała&#10;&#10;Zawartość wygenerowana przez AI może być niepoprawna.">
            <a:extLst>
              <a:ext uri="{FF2B5EF4-FFF2-40B4-BE49-F238E27FC236}">
                <a16:creationId xmlns:a16="http://schemas.microsoft.com/office/drawing/2014/main" id="{E778D60F-E6EC-56EA-5E0E-1D1951F10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11" y="3701658"/>
            <a:ext cx="2615863" cy="207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DAC0769-0A48-83FF-0499-E7FF32329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8" y="3701658"/>
            <a:ext cx="3930850" cy="2949633"/>
          </a:xfrm>
          <a:prstGeom prst="rect">
            <a:avLst/>
          </a:prstGeom>
        </p:spPr>
      </p:pic>
      <p:pic>
        <p:nvPicPr>
          <p:cNvPr id="11" name="Obraz 10" descr="Obraz zawierający tekst, Produkty papierowe, w pomieszczeniu, Tablica&#10;&#10;Zawartość wygenerowana przez AI może być niepoprawna.">
            <a:extLst>
              <a:ext uri="{FF2B5EF4-FFF2-40B4-BE49-F238E27FC236}">
                <a16:creationId xmlns:a16="http://schemas.microsoft.com/office/drawing/2014/main" id="{584F1B16-A874-5E54-A0E0-2C32AA4907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45" y="2067331"/>
            <a:ext cx="3113754" cy="2335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 descr="Obraz zawierający pokój, scena, galeria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FB0EB578-A1C8-9EFE-7D82-36965C97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811" y="742565"/>
            <a:ext cx="4624234" cy="2613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Obraz 14" descr="Obraz zawierający w pomieszczeniu, meble, ściana, stół&#10;&#10;Zawartość wygenerowana przez AI może być niepoprawna.">
            <a:extLst>
              <a:ext uri="{FF2B5EF4-FFF2-40B4-BE49-F238E27FC236}">
                <a16:creationId xmlns:a16="http://schemas.microsoft.com/office/drawing/2014/main" id="{4210A101-7374-5BCE-11BF-91B00CA459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002" y="3501640"/>
            <a:ext cx="3685043" cy="2763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F947631-3535-0418-25E9-BABB0D1FA7C0}"/>
              </a:ext>
            </a:extLst>
          </p:cNvPr>
          <p:cNvSpPr txBox="1"/>
          <p:nvPr/>
        </p:nvSpPr>
        <p:spPr>
          <a:xfrm>
            <a:off x="255639" y="983226"/>
            <a:ext cx="6381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 tej sali (sala historyczna) znajdują się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zdjęcia, odznaki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oraz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pamiątki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związane z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gen. Władysławem Sikorskim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</a:t>
            </a:r>
          </a:p>
        </p:txBody>
      </p:sp>
      <p:pic>
        <p:nvPicPr>
          <p:cNvPr id="18" name="Grafika 17" descr="Strzałka ciągła: zakrzywiona w lewo z wypełnieniem pełnym">
            <a:extLst>
              <a:ext uri="{FF2B5EF4-FFF2-40B4-BE49-F238E27FC236}">
                <a16:creationId xmlns:a16="http://schemas.microsoft.com/office/drawing/2014/main" id="{42477801-4BE9-0F6D-FCBF-846E8E83E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342920" flipH="1">
            <a:off x="6612949" y="1917617"/>
            <a:ext cx="565688" cy="57431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B4C3142-AC9E-E8F3-0226-AAFE1922CF55}"/>
              </a:ext>
            </a:extLst>
          </p:cNvPr>
          <p:cNvSpPr txBox="1"/>
          <p:nvPr/>
        </p:nvSpPr>
        <p:spPr>
          <a:xfrm>
            <a:off x="5473494" y="2410655"/>
            <a:ext cx="23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Sala-kiedyś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AB0F1DD0-EFBB-2616-A355-BC8C972BB3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35230">
            <a:off x="7104634" y="5290229"/>
            <a:ext cx="1122931" cy="1131437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870B307-1D10-2332-F208-2A7B2BD2D555}"/>
              </a:ext>
            </a:extLst>
          </p:cNvPr>
          <p:cNvSpPr txBox="1"/>
          <p:nvPr/>
        </p:nvSpPr>
        <p:spPr>
          <a:xfrm>
            <a:off x="7009279" y="6185594"/>
            <a:ext cx="2726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Sala-dzisiaj</a:t>
            </a:r>
          </a:p>
        </p:txBody>
      </p:sp>
    </p:spTree>
    <p:extLst>
      <p:ext uri="{BB962C8B-B14F-4D97-AF65-F5344CB8AC3E}">
        <p14:creationId xmlns:p14="http://schemas.microsoft.com/office/powerpoint/2010/main" val="3712194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75702D1A-B3A7-04E5-EEBA-DEF8CD05EB61}"/>
              </a:ext>
            </a:extLst>
          </p:cNvPr>
          <p:cNvSpPr txBox="1"/>
          <p:nvPr/>
        </p:nvSpPr>
        <p:spPr>
          <a:xfrm>
            <a:off x="-1" y="0"/>
            <a:ext cx="12811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HALA SPORTOWA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ole tekstowe 2">
                <a:extLst>
                  <a:ext uri="{FF2B5EF4-FFF2-40B4-BE49-F238E27FC236}">
                    <a16:creationId xmlns:a16="http://schemas.microsoft.com/office/drawing/2014/main" id="{5834F684-4813-73CE-0D05-DAC007176CF2}"/>
                  </a:ext>
                </a:extLst>
              </p:cNvPr>
              <p:cNvSpPr txBox="1"/>
              <p:nvPr/>
            </p:nvSpPr>
            <p:spPr>
              <a:xfrm>
                <a:off x="257174" y="981075"/>
                <a:ext cx="539115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>
                    <a:solidFill>
                      <a:srgbClr val="990033"/>
                    </a:solidFill>
                    <a:latin typeface="Amasis MT Pro Medium" panose="02040604050005020304" pitchFamily="18" charset="-18"/>
                  </a:rPr>
                  <a:t>Hala sportowa </a:t>
                </a:r>
                <a:r>
                  <a:rPr lang="pl-PL" sz="2000" dirty="0">
                    <a:solidFill>
                      <a:srgbClr val="000000"/>
                    </a:solidFill>
                    <a:latin typeface="Amasis MT Pro Medium" panose="02040604050005020304" pitchFamily="18" charset="-18"/>
                  </a:rPr>
                  <a:t>(7804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pl-PL" sz="20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l-PL" sz="2000" dirty="0">
                    <a:solidFill>
                      <a:srgbClr val="000000"/>
                    </a:solidFill>
                    <a:latin typeface="Amasis MT Pro Medium" panose="02040604050005020304" pitchFamily="18" charset="-18"/>
                  </a:rPr>
                  <a:t>) przy szkole podstawowej w Hyżnem to obiekt wyposażony w </a:t>
                </a:r>
                <a:r>
                  <a:rPr lang="pl-PL" sz="2000" dirty="0">
                    <a:solidFill>
                      <a:srgbClr val="990033"/>
                    </a:solidFill>
                    <a:latin typeface="Amasis MT Pro Medium" panose="02040604050005020304" pitchFamily="18" charset="-18"/>
                  </a:rPr>
                  <a:t>przebieralnie oraz balkon widokowy. </a:t>
                </a:r>
                <a:r>
                  <a:rPr lang="pl-PL" sz="2000" dirty="0">
                    <a:solidFill>
                      <a:srgbClr val="000000"/>
                    </a:solidFill>
                    <a:latin typeface="Amasis MT Pro Medium" panose="02040604050005020304" pitchFamily="18" charset="-18"/>
                  </a:rPr>
                  <a:t>Służy ona zajęciom szkolnym oraz jest udostępniany na podstawie regulaminu ustalonego z dyrekcja szkoły.</a:t>
                </a:r>
                <a:endParaRPr lang="pl-PL" sz="2000" dirty="0">
                  <a:latin typeface="Amasis MT Pro Medium" panose="02040604050005020304" pitchFamily="18" charset="-18"/>
                </a:endParaRPr>
              </a:p>
            </p:txBody>
          </p:sp>
        </mc:Choice>
        <mc:Fallback xmlns="">
          <p:sp>
            <p:nvSpPr>
              <p:cNvPr id="3" name="pole tekstowe 2">
                <a:extLst>
                  <a:ext uri="{FF2B5EF4-FFF2-40B4-BE49-F238E27FC236}">
                    <a16:creationId xmlns:a16="http://schemas.microsoft.com/office/drawing/2014/main" id="{5834F684-4813-73CE-0D05-DAC007176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4" y="981075"/>
                <a:ext cx="5391151" cy="1938992"/>
              </a:xfrm>
              <a:prstGeom prst="rect">
                <a:avLst/>
              </a:prstGeom>
              <a:blipFill>
                <a:blip r:embed="rId2"/>
                <a:stretch>
                  <a:fillRect l="-1130" t="-1887" b="-47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az 4" descr="Obraz zawierający dom, budynek, drzewo, Obszar mieszkalny&#10;&#10;Zawartość wygenerowana przez AI może być niepoprawna.">
            <a:extLst>
              <a:ext uri="{FF2B5EF4-FFF2-40B4-BE49-F238E27FC236}">
                <a16:creationId xmlns:a16="http://schemas.microsoft.com/office/drawing/2014/main" id="{12112281-3175-C54E-6A3B-F2C1FE649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404" y="910292"/>
            <a:ext cx="6370422" cy="4019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 descr="Obraz zawierający zawody lekkoatletyczne, sport, siatkówka, osoba&#10;&#10;Zawartość wygenerowana przez AI może być niepoprawna.">
            <a:extLst>
              <a:ext uri="{FF2B5EF4-FFF2-40B4-BE49-F238E27FC236}">
                <a16:creationId xmlns:a16="http://schemas.microsoft.com/office/drawing/2014/main" id="{E8445C54-0D78-1570-1332-54CFFF571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494" y="3193256"/>
            <a:ext cx="5056067" cy="3342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5991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2C5CEF9-07EC-0A96-64B3-D4E05D1EA861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50-LECIE SZKOŁY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EE998BC-5924-8D2D-C30A-CE162C499F26}"/>
              </a:ext>
            </a:extLst>
          </p:cNvPr>
          <p:cNvSpPr txBox="1"/>
          <p:nvPr/>
        </p:nvSpPr>
        <p:spPr>
          <a:xfrm>
            <a:off x="196645" y="786581"/>
            <a:ext cx="11641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Szkoła w Hyżnem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 2022 roku obchodziła 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50-lecie. 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Z tej okazji otrzymaliśmy</a:t>
            </a:r>
            <a:r>
              <a:rPr lang="pl-PL" sz="2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 ławeczkę pamiątkową</a:t>
            </a:r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.  </a:t>
            </a:r>
          </a:p>
        </p:txBody>
      </p:sp>
      <p:pic>
        <p:nvPicPr>
          <p:cNvPr id="5" name="Obraz 4" descr="Obraz zawierający ubrania, osoba, człowiek, płaszcz&#10;&#10;Zawartość wygenerowana przez AI może być niepoprawna.">
            <a:extLst>
              <a:ext uri="{FF2B5EF4-FFF2-40B4-BE49-F238E27FC236}">
                <a16:creationId xmlns:a16="http://schemas.microsoft.com/office/drawing/2014/main" id="{35217A92-9479-9278-D6AB-C98F2D17E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" r="13007"/>
          <a:stretch>
            <a:fillRect/>
          </a:stretch>
        </p:blipFill>
        <p:spPr>
          <a:xfrm>
            <a:off x="294967" y="1708355"/>
            <a:ext cx="4522839" cy="3244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az 10" descr="Obraz zawierający tort urodzinowy, ciasto, deser, Wypieki&#10;&#10;Zawartość wygenerowana przez AI może być niepoprawna.">
            <a:extLst>
              <a:ext uri="{FF2B5EF4-FFF2-40B4-BE49-F238E27FC236}">
                <a16:creationId xmlns:a16="http://schemas.microsoft.com/office/drawing/2014/main" id="{ECD00B42-354F-4606-9A75-AFDB71F5B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" r="8012"/>
          <a:stretch>
            <a:fillRect/>
          </a:stretch>
        </p:blipFill>
        <p:spPr>
          <a:xfrm>
            <a:off x="3333875" y="3781912"/>
            <a:ext cx="4128809" cy="2769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534C7F9-A84B-471A-4910-991D51929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747" y="1897626"/>
            <a:ext cx="5171769" cy="3206115"/>
          </a:xfrm>
          <a:prstGeom prst="rect">
            <a:avLst/>
          </a:prstGeom>
        </p:spPr>
      </p:pic>
      <p:pic>
        <p:nvPicPr>
          <p:cNvPr id="14" name="Grafika 13" descr="Strzałka ciągła: zakrzywiona w prawo z wypełnieniem pełnym">
            <a:extLst>
              <a:ext uri="{FF2B5EF4-FFF2-40B4-BE49-F238E27FC236}">
                <a16:creationId xmlns:a16="http://schemas.microsoft.com/office/drawing/2014/main" id="{0ADD6925-B273-AA04-4B3E-F77724976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3225" y="5075117"/>
            <a:ext cx="914400" cy="914400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09AD7EA-A0B2-9D81-9339-6D4202701F5C}"/>
              </a:ext>
            </a:extLst>
          </p:cNvPr>
          <p:cNvSpPr txBox="1"/>
          <p:nvPr/>
        </p:nvSpPr>
        <p:spPr>
          <a:xfrm>
            <a:off x="9379974" y="5532317"/>
            <a:ext cx="2664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Ławeczka pamiątkowa</a:t>
            </a:r>
          </a:p>
        </p:txBody>
      </p:sp>
    </p:spTree>
    <p:extLst>
      <p:ext uri="{BB962C8B-B14F-4D97-AF65-F5344CB8AC3E}">
        <p14:creationId xmlns:p14="http://schemas.microsoft.com/office/powerpoint/2010/main" val="2024978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B8E1A93-2677-F863-D012-99176C02703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HYMN SZKOŁY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2CA91B5-9D28-FF82-D5FD-8D3A22F7A43E}"/>
              </a:ext>
            </a:extLst>
          </p:cNvPr>
          <p:cNvSpPr txBox="1"/>
          <p:nvPr/>
        </p:nvSpPr>
        <p:spPr>
          <a:xfrm>
            <a:off x="314633" y="865238"/>
            <a:ext cx="42180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1.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Polak już nieraz przemierzał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Drogi wiodące przez świat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Buty polskiego żołnierza 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Wszędzie znaczyły swój świat!</a:t>
            </a:r>
          </a:p>
          <a:p>
            <a:endParaRPr lang="pl-PL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Ref. 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Poprzez Tobruk i poprzez Gazelę,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Poprzez lata, miesiące i dni!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Ale naprzód, wciąż dalej i dalej,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Ale Polska bez przerwy się śni!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Poprzez Narwik i Monte Cassino,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Przez Anconę wśród ognia i bomb!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Czasem górą a czasem doliną,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Byle ujrzeć rodzinny swój dom!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Czasem górą a czasem doliną,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Byle ujrzeć rodzinny swój dom!</a:t>
            </a:r>
          </a:p>
          <a:p>
            <a:endParaRPr lang="pl-PL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2.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Ciężko w słoneczniej spiekocie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Twardy karabin swój nieść!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Ciężko po śniegu i błocie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Iść i wojować za cześć!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E4A67F-DC6B-305B-06CF-61C1E78D56F5}"/>
              </a:ext>
            </a:extLst>
          </p:cNvPr>
          <p:cNvSpPr txBox="1"/>
          <p:nvPr/>
        </p:nvSpPr>
        <p:spPr>
          <a:xfrm>
            <a:off x="4434348" y="865238"/>
            <a:ext cx="43163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3.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Dużo jest w krąg niepowodzeń,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Dużo ciernistych jest dróg.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Nikt nie zatrzyma się w drodze,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Dopóki prowadzi nas Bóg!</a:t>
            </a:r>
          </a:p>
          <a:p>
            <a:endParaRPr lang="pl-PL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4.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My naszych przodków przykładem 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Naprzód idziemy co dnia.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Hasło to głosząc z zapałem: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,,Bóg, Honor i Ojczyzna”</a:t>
            </a:r>
          </a:p>
          <a:p>
            <a:endParaRPr lang="pl-PL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Ref. 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Poprzez trudy nauki i wiedzy, 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Poprzez lata, miesiące i dni.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A my naprzód wciąż dalej i dalej, 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W wolna Polskę możemy już iść!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Oddajemy Ci hołd, Generale,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Idąc z wiarą w codzienny nasz trud,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By urosły w nas serca wytrwałe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Godne Polski i godne Twych słów!</a:t>
            </a:r>
          </a:p>
          <a:p>
            <a:endParaRPr lang="pl-PL" dirty="0">
              <a:solidFill>
                <a:srgbClr val="000000"/>
              </a:solidFill>
              <a:latin typeface="Amasis MT Pro Medium" panose="02040604050005020304" pitchFamily="18" charset="-18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E9C569F-030D-717F-4414-F37C2A33AAD8}"/>
              </a:ext>
            </a:extLst>
          </p:cNvPr>
          <p:cNvSpPr txBox="1"/>
          <p:nvPr/>
        </p:nvSpPr>
        <p:spPr>
          <a:xfrm>
            <a:off x="8504901" y="865238"/>
            <a:ext cx="3372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5.</a:t>
            </a:r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Bóg w nasze serca spogląda,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Dobre zamiary tez zna.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By Polska była swobodna,</a:t>
            </a:r>
          </a:p>
          <a:p>
            <a:r>
              <a:rPr lang="pl-PL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Nauką walczymy co dnia.</a:t>
            </a:r>
          </a:p>
        </p:txBody>
      </p:sp>
    </p:spTree>
    <p:extLst>
      <p:ext uri="{BB962C8B-B14F-4D97-AF65-F5344CB8AC3E}">
        <p14:creationId xmlns:p14="http://schemas.microsoft.com/office/powerpoint/2010/main" val="193052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50DB5E4-3136-5823-2D10-69D1D522CE79}"/>
              </a:ext>
            </a:extLst>
          </p:cNvPr>
          <p:cNvSpPr txBox="1"/>
          <p:nvPr/>
        </p:nvSpPr>
        <p:spPr>
          <a:xfrm>
            <a:off x="2625213" y="1848465"/>
            <a:ext cx="7226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DZIĘKUJEMY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57156C4-0E1F-5CB0-6A28-BAF4AD8DD81B}"/>
              </a:ext>
            </a:extLst>
          </p:cNvPr>
          <p:cNvSpPr txBox="1"/>
          <p:nvPr/>
        </p:nvSpPr>
        <p:spPr>
          <a:xfrm>
            <a:off x="7757652" y="4385187"/>
            <a:ext cx="416887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990033"/>
                </a:solidFill>
                <a:latin typeface="Amasis MT Pro Medium" panose="02040604050005020304" pitchFamily="18" charset="-18"/>
              </a:rPr>
              <a:t>Prezentację przygotowały: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Majchrowska Aleksandra,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Kotarba Kamila,</a:t>
            </a:r>
          </a:p>
          <a:p>
            <a:r>
              <a:rPr lang="pl-PL" sz="2000" dirty="0">
                <a:solidFill>
                  <a:srgbClr val="000000"/>
                </a:solidFill>
                <a:latin typeface="Amasis MT Pro Medium" panose="02040604050005020304" pitchFamily="18" charset="-18"/>
              </a:rPr>
              <a:t>Czarnota Barbara.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3220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878C273-1E4A-C00A-2FB4-2585B9B18137}"/>
              </a:ext>
            </a:extLst>
          </p:cNvPr>
          <p:cNvSpPr txBox="1"/>
          <p:nvPr/>
        </p:nvSpPr>
        <p:spPr>
          <a:xfrm>
            <a:off x="481781" y="7371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https://scenakultury.pl</a:t>
            </a:r>
          </a:p>
        </p:txBody>
      </p:sp>
    </p:spTree>
    <p:extLst>
      <p:ext uri="{BB962C8B-B14F-4D97-AF65-F5344CB8AC3E}">
        <p14:creationId xmlns:p14="http://schemas.microsoft.com/office/powerpoint/2010/main" val="2654277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DDDCC6"/>
      </a:dk1>
      <a:lt1>
        <a:srgbClr val="DDDCC6"/>
      </a:lt1>
      <a:dk2>
        <a:srgbClr val="DDDCC6"/>
      </a:dk2>
      <a:lt2>
        <a:srgbClr val="DDDCC6"/>
      </a:lt2>
      <a:accent1>
        <a:srgbClr val="DDDCC6"/>
      </a:accent1>
      <a:accent2>
        <a:srgbClr val="DDDCC6"/>
      </a:accent2>
      <a:accent3>
        <a:srgbClr val="DDDCC6"/>
      </a:accent3>
      <a:accent4>
        <a:srgbClr val="DDDCC6"/>
      </a:accent4>
      <a:accent5>
        <a:srgbClr val="DDDCC6"/>
      </a:accent5>
      <a:accent6>
        <a:srgbClr val="DDDCC6"/>
      </a:accent6>
      <a:hlink>
        <a:srgbClr val="DDDCC6"/>
      </a:hlink>
      <a:folHlink>
        <a:srgbClr val="DDDCC6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988</Words>
  <Application>Microsoft Office PowerPoint</Application>
  <PresentationFormat>Panoramiczny</PresentationFormat>
  <Paragraphs>93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Amasis MT Pro Medium</vt:lpstr>
      <vt:lpstr>Aptos</vt:lpstr>
      <vt:lpstr>Aptos Display</vt:lpstr>
      <vt:lpstr>Arial</vt:lpstr>
      <vt:lpstr>Cambria Math</vt:lpstr>
      <vt:lpstr>Motyw pakietu Office</vt:lpstr>
      <vt:lpstr>SZKOŁA PODSTAWOWA IM. GEN. WŁADYSŁAWA SIKORSKIEGO W HYŻNEM POMNIKIEM GENERAŁA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Czarnota</dc:creator>
  <cp:lastModifiedBy>Anna Czarnota</cp:lastModifiedBy>
  <cp:revision>15</cp:revision>
  <dcterms:created xsi:type="dcterms:W3CDTF">2026-02-28T11:41:25Z</dcterms:created>
  <dcterms:modified xsi:type="dcterms:W3CDTF">2026-03-08T20:16:16Z</dcterms:modified>
</cp:coreProperties>
</file>